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80" r:id="rId2"/>
    <p:sldId id="267" r:id="rId3"/>
    <p:sldId id="276" r:id="rId4"/>
    <p:sldId id="257" r:id="rId5"/>
    <p:sldId id="261" r:id="rId6"/>
    <p:sldId id="279" r:id="rId7"/>
    <p:sldId id="273" r:id="rId8"/>
    <p:sldId id="272" r:id="rId9"/>
    <p:sldId id="278" r:id="rId10"/>
    <p:sldId id="274" r:id="rId11"/>
    <p:sldId id="275" r:id="rId12"/>
    <p:sldId id="27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94660"/>
  </p:normalViewPr>
  <p:slideViewPr>
    <p:cSldViewPr>
      <p:cViewPr varScale="1">
        <p:scale>
          <a:sx n="61" d="100"/>
          <a:sy n="61" d="100"/>
        </p:scale>
        <p:origin x="1363"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7AC1E9-66F4-4016-A511-ED47C8A96CFE}" type="datetimeFigureOut">
              <a:rPr lang="en-US" smtClean="0"/>
              <a:t>12/7/2020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5DAA73-6DEB-440B-ADB6-BC753FA54F86}" type="slidenum">
              <a:rPr lang="en-US" smtClean="0"/>
              <a:t>‹#›</a:t>
            </a:fld>
            <a:endParaRPr lang="en-US" dirty="0"/>
          </a:p>
        </p:txBody>
      </p:sp>
    </p:spTree>
    <p:extLst>
      <p:ext uri="{BB962C8B-B14F-4D97-AF65-F5344CB8AC3E}">
        <p14:creationId xmlns:p14="http://schemas.microsoft.com/office/powerpoint/2010/main" val="59890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All students get encouraged to develop systematic methods of improving their studies. Laxity gets created when students do no work through the creation of new ideas in their studies. Teachers can develop new technologies like laptops and computers that meet students’ expectations. The art of promoting the development of new ideas can get developed through training students on learning styles. Motivation amongst students can get increased, leading to the development of substantial ideas in their education (</a:t>
            </a:r>
            <a:r>
              <a:rPr lang="en-US" b="0" dirty="0" smtClean="0">
                <a:latin typeface="Times New Roman" pitchFamily="18" charset="0"/>
                <a:cs typeface="Times New Roman" pitchFamily="18" charset="0"/>
              </a:rPr>
              <a:t>Francis, 2017)</a:t>
            </a:r>
            <a:r>
              <a:rPr lang="en-US" sz="1200" kern="1200" dirty="0" smtClean="0">
                <a:solidFill>
                  <a:schemeClr val="tx1"/>
                </a:solidFill>
                <a:effectLst/>
                <a:latin typeface="+mn-lt"/>
                <a:ea typeface="+mn-ea"/>
                <a:cs typeface="+mn-cs"/>
              </a:rPr>
              <a:t>. Trained students contain high confidence in that improves their performance level. </a:t>
            </a: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2</a:t>
            </a:fld>
            <a:endParaRPr lang="en-US" dirty="0"/>
          </a:p>
        </p:txBody>
      </p:sp>
    </p:spTree>
    <p:extLst>
      <p:ext uri="{BB962C8B-B14F-4D97-AF65-F5344CB8AC3E}">
        <p14:creationId xmlns:p14="http://schemas.microsoft.com/office/powerpoint/2010/main" val="1707072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Processes of promoting success amongst students can get used to promote creation of new knowledge. Progress in school can get developed by allowing the effective sharing of information. Motivation would get developed through team work that assists in performing many tasks in a short time. Brainstorming would allow the use of technologies to get managed without any difficulty. The use of laptops would motivate most students to engage in making effective reading. Large sums of learning would get performed by students to improve their excellence (</a:t>
            </a:r>
            <a:r>
              <a:rPr lang="en-US" b="0" dirty="0" smtClean="0">
                <a:latin typeface="Times New Roman" pitchFamily="18" charset="0"/>
                <a:cs typeface="Times New Roman" pitchFamily="18" charset="0"/>
              </a:rPr>
              <a:t>Francis, 2017)</a:t>
            </a:r>
            <a:r>
              <a:rPr lang="en-US" sz="1200" kern="1200" dirty="0" smtClean="0">
                <a:solidFill>
                  <a:schemeClr val="tx1"/>
                </a:solidFill>
                <a:effectLst/>
                <a:latin typeface="+mn-lt"/>
                <a:ea typeface="+mn-ea"/>
                <a:cs typeface="+mn-cs"/>
              </a:rPr>
              <a:t>. The motivation of using laptops encourage many students to engage in learning. </a:t>
            </a:r>
          </a:p>
          <a:p>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3</a:t>
            </a:fld>
            <a:endParaRPr lang="en-US" dirty="0"/>
          </a:p>
        </p:txBody>
      </p:sp>
    </p:spTree>
    <p:extLst>
      <p:ext uri="{BB962C8B-B14F-4D97-AF65-F5344CB8AC3E}">
        <p14:creationId xmlns:p14="http://schemas.microsoft.com/office/powerpoint/2010/main" val="234103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Teachers</a:t>
            </a:r>
            <a:r>
              <a:rPr lang="en-US" sz="1200" baseline="0" dirty="0" smtClean="0">
                <a:latin typeface="Times New Roman" pitchFamily="18" charset="0"/>
                <a:cs typeface="Times New Roman" pitchFamily="18" charset="0"/>
              </a:rPr>
              <a:t> would communicate to the students directly on what needs to get learned (</a:t>
            </a:r>
            <a:r>
              <a:rPr lang="en-US" b="0" dirty="0" smtClean="0">
                <a:latin typeface="Times New Roman" pitchFamily="18" charset="0"/>
                <a:cs typeface="Times New Roman" pitchFamily="18" charset="0"/>
              </a:rPr>
              <a:t>Briz-Ponce</a:t>
            </a:r>
            <a:r>
              <a:rPr lang="en-US" b="0" baseline="0" dirty="0" smtClean="0">
                <a:latin typeface="Times New Roman" pitchFamily="18" charset="0"/>
                <a:cs typeface="Times New Roman" pitchFamily="18" charset="0"/>
              </a:rPr>
              <a:t> Et al</a:t>
            </a:r>
            <a:r>
              <a:rPr lang="en-US" sz="1200" baseline="0" dirty="0" smtClean="0">
                <a:latin typeface="Times New Roman" pitchFamily="18" charset="0"/>
                <a:cs typeface="Times New Roman" pitchFamily="18" charset="0"/>
              </a:rPr>
              <a:t>. 2017). Teachers would make it possible for students to understand all the lessons that would get learnt in the coming classes. Also, the use of mobile technologies like computers would make it possible. The use of one email for one class would get promoted by teachers to reach students and give them learning materials. The use of mobile technologies would make it possible for fast conveyance of the learning processes. The act of using noticeboards also is appropriate in communicating the required information to the students. </a:t>
            </a:r>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4</a:t>
            </a:fld>
            <a:endParaRPr lang="en-US" dirty="0"/>
          </a:p>
        </p:txBody>
      </p:sp>
    </p:spTree>
    <p:extLst>
      <p:ext uri="{BB962C8B-B14F-4D97-AF65-F5344CB8AC3E}">
        <p14:creationId xmlns:p14="http://schemas.microsoft.com/office/powerpoint/2010/main" val="1863765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performance of the communication objectives can get measured in many ways. Firstly, student reaction towards the use of mobile technologies efficiency would get used. A positive reaction amongst most students on the use of communication methods would influence their use. Also, effectiveness of mobile products would get used in determining the importance of the mobile technologies between the students and teachers. When students perform exemplarily through learning via mobile technologies it would make it possible to continue using the devices. The positive reaction of teachers and students on making appropriate communication amongst them would make it significant to use the technologies.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5</a:t>
            </a:fld>
            <a:endParaRPr lang="en-US" dirty="0"/>
          </a:p>
        </p:txBody>
      </p:sp>
    </p:spTree>
    <p:extLst>
      <p:ext uri="{BB962C8B-B14F-4D97-AF65-F5344CB8AC3E}">
        <p14:creationId xmlns:p14="http://schemas.microsoft.com/office/powerpoint/2010/main" val="941634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Measurement of the communication objectives can get developed through understanding the turnover provisions. The number of students and teachers who need communication objectives to get determined would produce an effective process of communication. The objectives of communication would help in making education to get promoted effectively. The responses and feedback that get used in the process of communication would allow for measuring of communication objectives.  Setting baseline would ensure the performance of communication objectives to get produced. The process of allowing turnover to measure performance would involve the majority of students supporting the process. A large number would make performance of communication to get promoted in an organization.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6</a:t>
            </a:fld>
            <a:endParaRPr lang="en-US" dirty="0"/>
          </a:p>
        </p:txBody>
      </p:sp>
    </p:spTree>
    <p:extLst>
      <p:ext uri="{BB962C8B-B14F-4D97-AF65-F5344CB8AC3E}">
        <p14:creationId xmlns:p14="http://schemas.microsoft.com/office/powerpoint/2010/main" val="941634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process of carrying out formative tests would allow teachers determine the weaknesses and strengths that each student contain. The use of formative tests make students to have different level of scores that allows teachers monitor their progress (</a:t>
            </a:r>
            <a:r>
              <a:rPr lang="en-US" b="0" dirty="0" smtClean="0">
                <a:latin typeface="Times New Roman" pitchFamily="18" charset="0"/>
                <a:cs typeface="Times New Roman" pitchFamily="18" charset="0"/>
              </a:rPr>
              <a:t>Moss, &amp; Brookhart, 2019)</a:t>
            </a:r>
            <a:r>
              <a:rPr lang="en-US" sz="1200" kern="1200" dirty="0" smtClean="0">
                <a:solidFill>
                  <a:schemeClr val="tx1"/>
                </a:solidFill>
                <a:effectLst/>
                <a:latin typeface="+mn-lt"/>
                <a:ea typeface="+mn-ea"/>
                <a:cs typeface="+mn-cs"/>
              </a:rPr>
              <a:t>. Besides, the use of frequent evaluations ensure the students who have not understood the lessons taught to get determined. Frequent test would make teachers create a platform of determining the weak students who needs to get taught individually. The process of making observation and interactions would enable teachers monitor students’ progress. The act of observing and interacting with students would ensure determination of students understanding.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7</a:t>
            </a:fld>
            <a:endParaRPr lang="en-US" dirty="0"/>
          </a:p>
        </p:txBody>
      </p:sp>
    </p:spTree>
    <p:extLst>
      <p:ext uri="{BB962C8B-B14F-4D97-AF65-F5344CB8AC3E}">
        <p14:creationId xmlns:p14="http://schemas.microsoft.com/office/powerpoint/2010/main" val="3234257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Curriculum tests ensure teachers process the scores and grades that each student has achieved regarding a topic. The progress of students would get determined through high performance of students they achieve in school. The process of strengthening culture of evaluation is significant. Evaluation of students’ performance develops the process of determining the progress that every student makes. Failing and passing of exams would get evaluated amongst students. Additionally, promotion of high equity education is important in making students pass their exams. The ability to use high equity education in schools allows understanding of concept of learning that exists amongst students in schools.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8</a:t>
            </a:fld>
            <a:endParaRPr lang="en-US" dirty="0"/>
          </a:p>
        </p:txBody>
      </p:sp>
    </p:spTree>
    <p:extLst>
      <p:ext uri="{BB962C8B-B14F-4D97-AF65-F5344CB8AC3E}">
        <p14:creationId xmlns:p14="http://schemas.microsoft.com/office/powerpoint/2010/main" val="3830041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process of communicating learning goals in schools can get developed through writing goals on board, writing on assignments and verbally communicating the goals (</a:t>
            </a:r>
            <a:r>
              <a:rPr lang="en-US" b="0" dirty="0" smtClean="0">
                <a:latin typeface="Times New Roman" pitchFamily="18" charset="0"/>
                <a:cs typeface="Times New Roman" pitchFamily="18" charset="0"/>
              </a:rPr>
              <a:t>Vaccaro, &amp; Sabella, 2018)</a:t>
            </a:r>
            <a:r>
              <a:rPr lang="en-US" sz="1200" kern="1200" dirty="0" smtClean="0">
                <a:solidFill>
                  <a:schemeClr val="tx1"/>
                </a:solidFill>
                <a:effectLst/>
                <a:latin typeface="+mn-lt"/>
                <a:ea typeface="+mn-ea"/>
                <a:cs typeface="+mn-cs"/>
              </a:rPr>
              <a:t>. Writing the goals on board would ensure all students access the information and understand their need. Writing goals on board makes it efficient for students to detect all the learning methods in an institution. Besides, writing of goals on assignments can get promoted to ensure all the students get the information. Communicating learning goals verbally allow everybody understand the lessons that are needed in schools. Verbal communication is the most effective process of making students’ understands learning goals. </a:t>
            </a:r>
          </a:p>
          <a:p>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9</a:t>
            </a:fld>
            <a:endParaRPr lang="en-US" dirty="0"/>
          </a:p>
        </p:txBody>
      </p:sp>
    </p:spTree>
    <p:extLst>
      <p:ext uri="{BB962C8B-B14F-4D97-AF65-F5344CB8AC3E}">
        <p14:creationId xmlns:p14="http://schemas.microsoft.com/office/powerpoint/2010/main" val="2347442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Working between teachers and students would get involved in promoting quality work in institutions (</a:t>
            </a:r>
            <a:r>
              <a:rPr lang="en-US" b="0" dirty="0" smtClean="0">
                <a:latin typeface="Times New Roman" pitchFamily="18" charset="0"/>
                <a:cs typeface="Times New Roman" pitchFamily="18" charset="0"/>
              </a:rPr>
              <a:t>Vaccaro, &amp; Sabella, 2018)</a:t>
            </a:r>
            <a:r>
              <a:rPr lang="en-US" sz="1200" kern="1200" dirty="0" smtClean="0">
                <a:solidFill>
                  <a:schemeClr val="tx1"/>
                </a:solidFill>
                <a:effectLst/>
                <a:latin typeface="+mn-lt"/>
                <a:ea typeface="+mn-ea"/>
                <a:cs typeface="+mn-cs"/>
              </a:rPr>
              <a:t>. The process of building many discussion opportunities would help make every student become active in their projects and studies. Focus would enable the students make research in the topics they need to research in school. The process of minimizing free riding amongst students is important in identifying students to make quality work in school. The preparation that gets made amongst students would provide enough time to get used in developing quality work. Strengthening expertise make school work to get performed in the best way that is useful for students.  </a:t>
            </a:r>
          </a:p>
          <a:p>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10</a:t>
            </a:fld>
            <a:endParaRPr lang="en-US" dirty="0"/>
          </a:p>
        </p:txBody>
      </p:sp>
    </p:spTree>
    <p:extLst>
      <p:ext uri="{BB962C8B-B14F-4D97-AF65-F5344CB8AC3E}">
        <p14:creationId xmlns:p14="http://schemas.microsoft.com/office/powerpoint/2010/main" val="3373810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process of performing assessment on students in multiple content areas can get performed in specific ways. Performance formative assessment would ensure students’ abilities to engage in learning many lessons in other fields. The process of getting involved in summative assessment is effective in making understanding of concepts amongst students in other areas of study (</a:t>
            </a:r>
            <a:r>
              <a:rPr lang="en-US" b="0" dirty="0" smtClean="0">
                <a:latin typeface="Times New Roman" pitchFamily="18" charset="0"/>
                <a:cs typeface="Times New Roman" pitchFamily="18" charset="0"/>
              </a:rPr>
              <a:t>Moss, &amp; Brookhart, 2019)</a:t>
            </a:r>
            <a:r>
              <a:rPr lang="en-US" sz="1200" kern="1200" dirty="0" smtClean="0">
                <a:solidFill>
                  <a:schemeClr val="tx1"/>
                </a:solidFill>
                <a:effectLst/>
                <a:latin typeface="+mn-lt"/>
                <a:ea typeface="+mn-ea"/>
                <a:cs typeface="+mn-cs"/>
              </a:rPr>
              <a:t>. The promotion of performance assessment is appropriate for ensuing understanding of different topics to occur. The use of authentic assessment is significant in allowing promotion of learning in other fields. Basic knowledge gets developed amongst students learning specific lessons on various fields that need to get researched. </a:t>
            </a:r>
          </a:p>
          <a:p>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11</a:t>
            </a:fld>
            <a:endParaRPr lang="en-US" dirty="0"/>
          </a:p>
        </p:txBody>
      </p:sp>
    </p:spTree>
    <p:extLst>
      <p:ext uri="{BB962C8B-B14F-4D97-AF65-F5344CB8AC3E}">
        <p14:creationId xmlns:p14="http://schemas.microsoft.com/office/powerpoint/2010/main" val="3426519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C57DDC3D-1BA0-4764-B6EF-19AA1D9FE6BE}"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FABC9163-40F4-41C1-B94C-97E6E3ED05A0}" type="datetimeFigureOut">
              <a:rPr lang="en-US" smtClean="0"/>
              <a:t>12/7/2020</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57DDC3D-1BA0-4764-B6EF-19AA1D9FE6B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7520940" cy="4358640"/>
          </a:xfrm>
        </p:spPr>
        <p:txBody>
          <a:bodyPr/>
          <a:lstStyle/>
          <a:p>
            <a:pPr algn="ctr"/>
            <a:r>
              <a:rPr lang="en-US" b="1" cap="none" dirty="0" smtClean="0">
                <a:latin typeface="Times New Roman" panose="02020603050405020304" pitchFamily="18" charset="0"/>
                <a:cs typeface="Times New Roman" panose="02020603050405020304" pitchFamily="18" charset="0"/>
              </a:rPr>
              <a:t/>
            </a:r>
            <a:br>
              <a:rPr lang="en-US" b="1" cap="none" dirty="0" smtClean="0">
                <a:latin typeface="Times New Roman" panose="02020603050405020304" pitchFamily="18" charset="0"/>
                <a:cs typeface="Times New Roman" panose="02020603050405020304" pitchFamily="18" charset="0"/>
              </a:rPr>
            </a:br>
            <a:r>
              <a:rPr lang="en-US" b="1" cap="none" dirty="0">
                <a:latin typeface="Times New Roman" panose="02020603050405020304" pitchFamily="18" charset="0"/>
                <a:cs typeface="Times New Roman" panose="02020603050405020304" pitchFamily="18" charset="0"/>
              </a:rPr>
              <a:t/>
            </a:r>
            <a:br>
              <a:rPr lang="en-US" b="1" cap="none" dirty="0">
                <a:latin typeface="Times New Roman" panose="02020603050405020304" pitchFamily="18" charset="0"/>
                <a:cs typeface="Times New Roman" panose="02020603050405020304" pitchFamily="18" charset="0"/>
              </a:rPr>
            </a:br>
            <a:r>
              <a:rPr lang="en-US" b="1" cap="none" dirty="0" smtClean="0">
                <a:latin typeface="Times New Roman" panose="02020603050405020304" pitchFamily="18" charset="0"/>
                <a:cs typeface="Times New Roman" panose="02020603050405020304" pitchFamily="18" charset="0"/>
              </a:rPr>
              <a:t/>
            </a:r>
            <a:br>
              <a:rPr lang="en-US" b="1" cap="none" dirty="0" smtClean="0">
                <a:latin typeface="Times New Roman" panose="02020603050405020304" pitchFamily="18" charset="0"/>
                <a:cs typeface="Times New Roman" panose="02020603050405020304" pitchFamily="18" charset="0"/>
              </a:rPr>
            </a:br>
            <a:r>
              <a:rPr lang="en-US" b="1" cap="none" dirty="0" smtClean="0">
                <a:latin typeface="Times New Roman" panose="02020603050405020304" pitchFamily="18" charset="0"/>
                <a:cs typeface="Times New Roman" panose="02020603050405020304" pitchFamily="18" charset="0"/>
              </a:rPr>
              <a:t>Best Practices Presentation </a:t>
            </a:r>
            <a:br>
              <a:rPr lang="en-US" b="1" cap="none" dirty="0" smtClean="0">
                <a:latin typeface="Times New Roman" panose="02020603050405020304" pitchFamily="18" charset="0"/>
                <a:cs typeface="Times New Roman" panose="02020603050405020304" pitchFamily="18" charset="0"/>
              </a:rPr>
            </a:br>
            <a:r>
              <a:rPr lang="en-US" b="1" cap="none" dirty="0" smtClean="0">
                <a:latin typeface="Times New Roman" panose="02020603050405020304" pitchFamily="18" charset="0"/>
                <a:cs typeface="Times New Roman" panose="02020603050405020304" pitchFamily="18" charset="0"/>
              </a:rPr>
              <a:t> Student’s Name</a:t>
            </a:r>
            <a:br>
              <a:rPr lang="en-US" b="1" cap="none" dirty="0" smtClean="0">
                <a:latin typeface="Times New Roman" panose="02020603050405020304" pitchFamily="18" charset="0"/>
                <a:cs typeface="Times New Roman" panose="02020603050405020304" pitchFamily="18" charset="0"/>
              </a:rPr>
            </a:br>
            <a:r>
              <a:rPr lang="en-US" b="1" cap="none" dirty="0" smtClean="0">
                <a:latin typeface="Times New Roman" panose="02020603050405020304" pitchFamily="18" charset="0"/>
                <a:cs typeface="Times New Roman" panose="02020603050405020304" pitchFamily="18" charset="0"/>
              </a:rPr>
              <a:t>Department, University</a:t>
            </a:r>
            <a:br>
              <a:rPr lang="en-US" b="1" cap="none" dirty="0" smtClean="0">
                <a:latin typeface="Times New Roman" panose="02020603050405020304" pitchFamily="18" charset="0"/>
                <a:cs typeface="Times New Roman" panose="02020603050405020304" pitchFamily="18" charset="0"/>
              </a:rPr>
            </a:br>
            <a:r>
              <a:rPr lang="en-US" b="1" cap="none" dirty="0" smtClean="0">
                <a:latin typeface="Times New Roman" panose="02020603050405020304" pitchFamily="18" charset="0"/>
                <a:cs typeface="Times New Roman" panose="02020603050405020304" pitchFamily="18" charset="0"/>
              </a:rPr>
              <a:t>Course Number And Name</a:t>
            </a:r>
            <a:br>
              <a:rPr lang="en-US" b="1" cap="none" dirty="0" smtClean="0">
                <a:latin typeface="Times New Roman" panose="02020603050405020304" pitchFamily="18" charset="0"/>
                <a:cs typeface="Times New Roman" panose="02020603050405020304" pitchFamily="18" charset="0"/>
              </a:rPr>
            </a:br>
            <a:r>
              <a:rPr lang="en-US" b="1" cap="none" dirty="0" smtClean="0">
                <a:latin typeface="Times New Roman" panose="02020603050405020304" pitchFamily="18" charset="0"/>
                <a:cs typeface="Times New Roman" panose="02020603050405020304" pitchFamily="18" charset="0"/>
              </a:rPr>
              <a:t>Instructor’s Name</a:t>
            </a:r>
            <a:br>
              <a:rPr lang="en-US" b="1" cap="none" dirty="0" smtClean="0">
                <a:latin typeface="Times New Roman" panose="02020603050405020304" pitchFamily="18" charset="0"/>
                <a:cs typeface="Times New Roman" panose="02020603050405020304" pitchFamily="18" charset="0"/>
              </a:rPr>
            </a:br>
            <a:r>
              <a:rPr lang="en-US" b="1" cap="none" dirty="0" smtClean="0">
                <a:latin typeface="Times New Roman" panose="02020603050405020304" pitchFamily="18" charset="0"/>
                <a:cs typeface="Times New Roman" panose="02020603050405020304" pitchFamily="18" charset="0"/>
              </a:rPr>
              <a:t>Date </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3493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685800"/>
          </a:xfrm>
        </p:spPr>
        <p:txBody>
          <a:bodyPr/>
          <a:lstStyle/>
          <a:p>
            <a:pPr marL="0" indent="0" algn="ctr"/>
            <a:r>
              <a:rPr lang="en-US" sz="3600" b="1" cap="none" dirty="0" smtClean="0">
                <a:latin typeface="Times New Roman" pitchFamily="18" charset="0"/>
                <a:cs typeface="Times New Roman" pitchFamily="18" charset="0"/>
              </a:rPr>
              <a:t> Encourage Motivation And Engagement</a:t>
            </a:r>
            <a:endParaRPr lang="en-US" sz="4000" b="1" cap="none"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Improves motivation amongst workers. </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Use </a:t>
            </a:r>
            <a:r>
              <a:rPr lang="en-US" sz="2800" b="0" dirty="0">
                <a:latin typeface="Times New Roman" pitchFamily="18" charset="0"/>
                <a:cs typeface="Times New Roman" pitchFamily="18" charset="0"/>
              </a:rPr>
              <a:t>of efficient methodologies </a:t>
            </a:r>
            <a:r>
              <a:rPr lang="en-US" sz="2800" b="0" dirty="0" smtClean="0">
                <a:latin typeface="Times New Roman" pitchFamily="18" charset="0"/>
                <a:cs typeface="Times New Roman" pitchFamily="18" charset="0"/>
              </a:rPr>
              <a:t>to get </a:t>
            </a:r>
            <a:r>
              <a:rPr lang="en-US" sz="2800" b="0" dirty="0">
                <a:latin typeface="Times New Roman" pitchFamily="18" charset="0"/>
                <a:cs typeface="Times New Roman" pitchFamily="18" charset="0"/>
              </a:rPr>
              <a:t>used to </a:t>
            </a:r>
            <a:r>
              <a:rPr lang="en-US" sz="2800" b="0" dirty="0" smtClean="0">
                <a:latin typeface="Times New Roman" pitchFamily="18" charset="0"/>
                <a:cs typeface="Times New Roman" pitchFamily="18" charset="0"/>
              </a:rPr>
              <a:t>achieving success.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Training </a:t>
            </a:r>
            <a:r>
              <a:rPr lang="en-US" sz="2800" b="0" dirty="0">
                <a:latin typeface="Times New Roman" pitchFamily="18" charset="0"/>
                <a:cs typeface="Times New Roman" pitchFamily="18" charset="0"/>
              </a:rPr>
              <a:t>of </a:t>
            </a:r>
            <a:r>
              <a:rPr lang="en-US" sz="2800" b="0" dirty="0" smtClean="0">
                <a:latin typeface="Times New Roman" pitchFamily="18" charset="0"/>
                <a:cs typeface="Times New Roman" pitchFamily="18" charset="0"/>
              </a:rPr>
              <a:t>students in classes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Development of new ideas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Engagement of teachers and students.</a:t>
            </a:r>
            <a:endParaRPr lang="en-US" sz="2800" b="0" dirty="0">
              <a:latin typeface="Times New Roman" pitchFamily="18" charset="0"/>
              <a:cs typeface="Times New Roman" pitchFamily="18" charset="0"/>
            </a:endParaRPr>
          </a:p>
        </p:txBody>
      </p:sp>
    </p:spTree>
    <p:extLst>
      <p:ext uri="{BB962C8B-B14F-4D97-AF65-F5344CB8AC3E}">
        <p14:creationId xmlns:p14="http://schemas.microsoft.com/office/powerpoint/2010/main" val="703768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01000" cy="548640"/>
          </a:xfrm>
        </p:spPr>
        <p:txBody>
          <a:bodyPr/>
          <a:lstStyle/>
          <a:p>
            <a:pPr algn="ctr"/>
            <a:r>
              <a:rPr lang="en-US" b="1" cap="none" dirty="0" smtClean="0">
                <a:latin typeface="Times New Roman" pitchFamily="18" charset="0"/>
                <a:cs typeface="Times New Roman" pitchFamily="18" charset="0"/>
              </a:rPr>
              <a:t>Encourage Motivation And Engagement </a:t>
            </a:r>
            <a:r>
              <a:rPr lang="en-US" b="1" cap="none" dirty="0" err="1" smtClean="0">
                <a:latin typeface="Times New Roman" pitchFamily="18" charset="0"/>
                <a:cs typeface="Times New Roman" pitchFamily="18" charset="0"/>
              </a:rPr>
              <a:t>Cont</a:t>
            </a:r>
            <a:r>
              <a:rPr lang="en-US" b="1" cap="none" dirty="0" smtClean="0">
                <a:latin typeface="Times New Roman" pitchFamily="18" charset="0"/>
                <a:cs typeface="Times New Roman" pitchFamily="18" charset="0"/>
              </a:rPr>
              <a:t>’</a:t>
            </a:r>
            <a:endParaRPr lang="en-US" b="1" cap="none"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Brainstorming in groups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Team work amongst students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Provision of computers to students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Effective sharing of information</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Creation of knowledge in classes</a:t>
            </a:r>
          </a:p>
        </p:txBody>
      </p:sp>
    </p:spTree>
    <p:extLst>
      <p:ext uri="{BB962C8B-B14F-4D97-AF65-F5344CB8AC3E}">
        <p14:creationId xmlns:p14="http://schemas.microsoft.com/office/powerpoint/2010/main" val="3471285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ctr"/>
            <a:r>
              <a:rPr lang="en-US" sz="3200" b="1" cap="none" dirty="0" smtClean="0">
                <a:latin typeface="Times New Roman" pitchFamily="18" charset="0"/>
                <a:cs typeface="Times New Roman" pitchFamily="18" charset="0"/>
              </a:rPr>
              <a:t>Communication Of Information</a:t>
            </a:r>
            <a:endParaRPr lang="en-US" sz="3200" b="1" cap="none" dirty="0">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382000" cy="3657600"/>
          </a:xfrm>
        </p:spPr>
        <p:txBody>
          <a:bodyPr>
            <a:normAutofit/>
          </a:bodyPr>
          <a:lstStyle/>
          <a:p>
            <a:pPr lvl="0">
              <a:buFont typeface="Wingdings" panose="05000000000000000000" pitchFamily="2" charset="2"/>
              <a:buChar char="v"/>
            </a:pPr>
            <a:r>
              <a:rPr lang="en-US" sz="2800" b="0" dirty="0" smtClean="0">
                <a:latin typeface="Times New Roman" pitchFamily="18" charset="0"/>
                <a:cs typeface="Times New Roman" pitchFamily="18" charset="0"/>
              </a:rPr>
              <a:t>Use </a:t>
            </a:r>
            <a:r>
              <a:rPr lang="en-US" sz="2800" b="0" dirty="0" smtClean="0">
                <a:latin typeface="Times New Roman" pitchFamily="18" charset="0"/>
                <a:cs typeface="Times New Roman" pitchFamily="18" charset="0"/>
              </a:rPr>
              <a:t>of mobile technologies to communicate to students </a:t>
            </a:r>
          </a:p>
          <a:p>
            <a:pPr lvl="0">
              <a:buFont typeface="Wingdings" panose="05000000000000000000" pitchFamily="2" charset="2"/>
              <a:buChar char="v"/>
            </a:pPr>
            <a:r>
              <a:rPr lang="en-US" sz="2800" b="0" dirty="0" smtClean="0">
                <a:latin typeface="Times New Roman" pitchFamily="18" charset="0"/>
                <a:cs typeface="Times New Roman" pitchFamily="18" charset="0"/>
              </a:rPr>
              <a:t>Use of class representatives to talk to other students</a:t>
            </a:r>
          </a:p>
          <a:p>
            <a:pPr lvl="0">
              <a:buFont typeface="Wingdings" panose="05000000000000000000" pitchFamily="2" charset="2"/>
              <a:buChar char="v"/>
            </a:pPr>
            <a:r>
              <a:rPr lang="en-US" sz="2800" b="0" dirty="0" smtClean="0">
                <a:latin typeface="Times New Roman" pitchFamily="18" charset="0"/>
                <a:cs typeface="Times New Roman" pitchFamily="18" charset="0"/>
              </a:rPr>
              <a:t>Use of noticeboards in posting information</a:t>
            </a:r>
          </a:p>
          <a:p>
            <a:pPr lvl="0">
              <a:buFont typeface="Wingdings" panose="05000000000000000000" pitchFamily="2" charset="2"/>
              <a:buChar char="v"/>
            </a:pPr>
            <a:r>
              <a:rPr lang="en-US" sz="2800" b="0" dirty="0" smtClean="0">
                <a:latin typeface="Times New Roman" pitchFamily="18" charset="0"/>
                <a:cs typeface="Times New Roman" pitchFamily="18" charset="0"/>
              </a:rPr>
              <a:t>Use of teachers to talk to students</a:t>
            </a:r>
          </a:p>
        </p:txBody>
      </p:sp>
    </p:spTree>
    <p:extLst>
      <p:ext uri="{BB962C8B-B14F-4D97-AF65-F5344CB8AC3E}">
        <p14:creationId xmlns:p14="http://schemas.microsoft.com/office/powerpoint/2010/main" val="2741217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520940" cy="1219200"/>
          </a:xfrm>
        </p:spPr>
        <p:txBody>
          <a:bodyPr/>
          <a:lstStyle/>
          <a:p>
            <a:pPr algn="ctr"/>
            <a:r>
              <a:rPr lang="en-US" sz="3200" cap="none" dirty="0" smtClean="0"/>
              <a:t>Measuring The Performance Of The Communication Objectives</a:t>
            </a:r>
            <a:endParaRPr lang="en-US" sz="3200" cap="none" dirty="0"/>
          </a:p>
        </p:txBody>
      </p:sp>
      <p:sp>
        <p:nvSpPr>
          <p:cNvPr id="3" name="Content Placeholder 2"/>
          <p:cNvSpPr>
            <a:spLocks noGrp="1"/>
          </p:cNvSpPr>
          <p:nvPr>
            <p:ph idx="1"/>
          </p:nvPr>
        </p:nvSpPr>
        <p:spPr>
          <a:xfrm>
            <a:off x="304800" y="1752600"/>
            <a:ext cx="8458200" cy="2971800"/>
          </a:xfrm>
        </p:spPr>
        <p:txBody>
          <a:bodyPr>
            <a:normAutofit/>
          </a:bodyPr>
          <a:lstStyle/>
          <a:p>
            <a:pPr marL="285750" indent="-285750">
              <a:buFont typeface="Wingdings" panose="05000000000000000000" pitchFamily="2" charset="2"/>
              <a:buChar char="v"/>
            </a:pPr>
            <a:r>
              <a:rPr lang="en-US" sz="2400" b="0" dirty="0" smtClean="0">
                <a:latin typeface="Times New Roman" pitchFamily="18" charset="0"/>
                <a:cs typeface="Times New Roman" pitchFamily="18" charset="0"/>
              </a:rPr>
              <a:t>Understand </a:t>
            </a:r>
            <a:r>
              <a:rPr lang="en-US" sz="2400" b="0" dirty="0" smtClean="0">
                <a:latin typeface="Times New Roman" pitchFamily="18" charset="0"/>
                <a:cs typeface="Times New Roman" pitchFamily="18" charset="0"/>
              </a:rPr>
              <a:t>student reaction to the mobile technologies.</a:t>
            </a:r>
          </a:p>
          <a:p>
            <a:pPr marL="285750" indent="-285750">
              <a:buFont typeface="Wingdings" panose="05000000000000000000" pitchFamily="2" charset="2"/>
              <a:buChar char="v"/>
            </a:pPr>
            <a:r>
              <a:rPr lang="en-US" sz="2400" b="0" dirty="0" smtClean="0">
                <a:latin typeface="Times New Roman" pitchFamily="18" charset="0"/>
                <a:cs typeface="Times New Roman" pitchFamily="18" charset="0"/>
              </a:rPr>
              <a:t>Determine effectiveness of mobile products</a:t>
            </a:r>
            <a:endParaRPr lang="en-US" sz="2400" b="0" dirty="0">
              <a:latin typeface="Times New Roman" pitchFamily="18" charset="0"/>
              <a:cs typeface="Times New Roman" pitchFamily="18" charset="0"/>
            </a:endParaRPr>
          </a:p>
          <a:p>
            <a:pPr marL="285750" indent="-285750">
              <a:buFont typeface="Wingdings" panose="05000000000000000000" pitchFamily="2" charset="2"/>
              <a:buChar char="v"/>
            </a:pPr>
            <a:r>
              <a:rPr lang="en-US" sz="2400" b="0" dirty="0" smtClean="0">
                <a:latin typeface="Times New Roman" pitchFamily="18" charset="0"/>
                <a:cs typeface="Times New Roman" pitchFamily="18" charset="0"/>
              </a:rPr>
              <a:t>Understand the performance of students</a:t>
            </a:r>
          </a:p>
          <a:p>
            <a:pPr marL="285750" indent="-285750">
              <a:buFont typeface="Wingdings" panose="05000000000000000000" pitchFamily="2" charset="2"/>
              <a:buChar char="v"/>
            </a:pPr>
            <a:r>
              <a:rPr lang="en-US" sz="2400" b="0" dirty="0" smtClean="0">
                <a:latin typeface="Times New Roman" pitchFamily="18" charset="0"/>
                <a:cs typeface="Times New Roman" pitchFamily="18" charset="0"/>
              </a:rPr>
              <a:t>The reaction of teachers on the communication objectives</a:t>
            </a:r>
          </a:p>
        </p:txBody>
      </p:sp>
    </p:spTree>
    <p:extLst>
      <p:ext uri="{BB962C8B-B14F-4D97-AF65-F5344CB8AC3E}">
        <p14:creationId xmlns:p14="http://schemas.microsoft.com/office/powerpoint/2010/main" val="15446053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520940" cy="1219200"/>
          </a:xfrm>
        </p:spPr>
        <p:txBody>
          <a:bodyPr/>
          <a:lstStyle/>
          <a:p>
            <a:pPr algn="ctr"/>
            <a:r>
              <a:rPr lang="en-US" sz="3200" cap="none" dirty="0" smtClean="0"/>
              <a:t>Measuring The Performance Of The Communication Objectives </a:t>
            </a:r>
            <a:r>
              <a:rPr lang="en-US" sz="3200" cap="none" dirty="0" err="1" smtClean="0"/>
              <a:t>Con’t</a:t>
            </a:r>
            <a:endParaRPr lang="en-US" sz="3200" cap="none" dirty="0"/>
          </a:p>
        </p:txBody>
      </p:sp>
      <p:sp>
        <p:nvSpPr>
          <p:cNvPr id="3" name="Content Placeholder 2"/>
          <p:cNvSpPr>
            <a:spLocks noGrp="1"/>
          </p:cNvSpPr>
          <p:nvPr>
            <p:ph idx="1"/>
          </p:nvPr>
        </p:nvSpPr>
        <p:spPr>
          <a:xfrm>
            <a:off x="304800" y="1752600"/>
            <a:ext cx="8458200" cy="2971800"/>
          </a:xfrm>
        </p:spPr>
        <p:txBody>
          <a:bodyPr>
            <a:normAutofit/>
          </a:bodyPr>
          <a:lstStyle/>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High turnover expectations from students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Setting baseline of information to get learned</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High </a:t>
            </a:r>
            <a:r>
              <a:rPr lang="en-US" sz="2800" b="0" dirty="0">
                <a:latin typeface="Times New Roman" pitchFamily="18" charset="0"/>
                <a:cs typeface="Times New Roman" pitchFamily="18" charset="0"/>
              </a:rPr>
              <a:t>r</a:t>
            </a:r>
            <a:r>
              <a:rPr lang="en-US" sz="2800" b="0" dirty="0" smtClean="0">
                <a:latin typeface="Times New Roman" pitchFamily="18" charset="0"/>
                <a:cs typeface="Times New Roman" pitchFamily="18" charset="0"/>
              </a:rPr>
              <a:t>esponses and feedback from teachers and students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High support process from most </a:t>
            </a:r>
            <a:r>
              <a:rPr lang="en-US" sz="2800" b="0" dirty="0" smtClean="0">
                <a:latin typeface="Times New Roman" pitchFamily="18" charset="0"/>
                <a:cs typeface="Times New Roman" pitchFamily="18" charset="0"/>
              </a:rPr>
              <a:t>students</a:t>
            </a:r>
            <a:endParaRPr lang="en-US" sz="2800" b="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341054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239000" cy="548640"/>
          </a:xfrm>
        </p:spPr>
        <p:txBody>
          <a:bodyPr/>
          <a:lstStyle/>
          <a:p>
            <a:pPr algn="ctr"/>
            <a:r>
              <a:rPr lang="en-US" b="1" cap="none" dirty="0" smtClean="0">
                <a:latin typeface="Times New Roman" pitchFamily="18" charset="0"/>
                <a:cs typeface="Times New Roman" pitchFamily="18" charset="0"/>
              </a:rPr>
              <a:t>Monitoring Student Progress</a:t>
            </a:r>
            <a:endParaRPr lang="en-US" b="1" cap="none" dirty="0">
              <a:latin typeface="Times New Roman" pitchFamily="18" charset="0"/>
              <a:cs typeface="Times New Roman" pitchFamily="18" charset="0"/>
            </a:endParaRPr>
          </a:p>
        </p:txBody>
      </p:sp>
      <p:sp>
        <p:nvSpPr>
          <p:cNvPr id="3" name="Content Placeholder 2"/>
          <p:cNvSpPr>
            <a:spLocks noGrp="1"/>
          </p:cNvSpPr>
          <p:nvPr>
            <p:ph idx="1"/>
          </p:nvPr>
        </p:nvSpPr>
        <p:spPr>
          <a:xfrm>
            <a:off x="822960" y="1100629"/>
            <a:ext cx="7520940" cy="2709372"/>
          </a:xfrm>
        </p:spPr>
        <p:txBody>
          <a:bodyPr>
            <a:normAutofit/>
          </a:bodyPr>
          <a:lstStyle/>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Carrying out formative assessments to students</a:t>
            </a:r>
            <a:endParaRPr lang="en-US" sz="2800" b="0" dirty="0">
              <a:latin typeface="Times New Roman" pitchFamily="18" charset="0"/>
              <a:cs typeface="Times New Roman" pitchFamily="18" charset="0"/>
            </a:endParaRP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Promoting frequent evaluations in classes</a:t>
            </a:r>
            <a:endParaRPr lang="en-US" sz="2800" b="0" dirty="0">
              <a:latin typeface="Times New Roman" pitchFamily="18" charset="0"/>
              <a:cs typeface="Times New Roman" pitchFamily="18" charset="0"/>
            </a:endParaRP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Making observation </a:t>
            </a:r>
            <a:r>
              <a:rPr lang="en-US" sz="2800" b="0" dirty="0">
                <a:latin typeface="Times New Roman" pitchFamily="18" charset="0"/>
                <a:cs typeface="Times New Roman" pitchFamily="18" charset="0"/>
              </a:rPr>
              <a:t>and interactions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Determining strengths and weaknesses of students</a:t>
            </a:r>
            <a:endParaRPr lang="en-US" sz="2800" b="0" dirty="0">
              <a:latin typeface="Times New Roman" pitchFamily="18" charset="0"/>
              <a:cs typeface="Times New Roman" pitchFamily="18" charset="0"/>
            </a:endParaRPr>
          </a:p>
        </p:txBody>
      </p:sp>
    </p:spTree>
    <p:extLst>
      <p:ext uri="{BB962C8B-B14F-4D97-AF65-F5344CB8AC3E}">
        <p14:creationId xmlns:p14="http://schemas.microsoft.com/office/powerpoint/2010/main" val="2628416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cap="none" dirty="0" smtClean="0">
                <a:latin typeface="Times New Roman" pitchFamily="18" charset="0"/>
                <a:cs typeface="Times New Roman" pitchFamily="18" charset="0"/>
              </a:rPr>
              <a:t>Monitoring Student Progress </a:t>
            </a:r>
            <a:r>
              <a:rPr lang="en-US" sz="3200" b="1" cap="none" dirty="0" err="1" smtClean="0">
                <a:latin typeface="Times New Roman" pitchFamily="18" charset="0"/>
                <a:cs typeface="Times New Roman" pitchFamily="18" charset="0"/>
              </a:rPr>
              <a:t>Cont</a:t>
            </a:r>
            <a:r>
              <a:rPr lang="en-US" sz="3200" b="1" cap="none" dirty="0" smtClean="0">
                <a:latin typeface="Times New Roman" pitchFamily="18" charset="0"/>
                <a:cs typeface="Times New Roman" pitchFamily="18" charset="0"/>
              </a:rPr>
              <a:t>’</a:t>
            </a:r>
            <a:endParaRPr lang="en-US" sz="3200" b="1" cap="none" dirty="0"/>
          </a:p>
        </p:txBody>
      </p:sp>
      <p:sp>
        <p:nvSpPr>
          <p:cNvPr id="3" name="Content Placeholder 2"/>
          <p:cNvSpPr>
            <a:spLocks noGrp="1"/>
          </p:cNvSpPr>
          <p:nvPr>
            <p:ph idx="1"/>
          </p:nvPr>
        </p:nvSpPr>
        <p:spPr>
          <a:xfrm>
            <a:off x="822960" y="1100629"/>
            <a:ext cx="7520940" cy="2480772"/>
          </a:xfrm>
        </p:spPr>
        <p:txBody>
          <a:bodyPr>
            <a:normAutofit/>
          </a:bodyPr>
          <a:lstStyle/>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Conducting curriculum </a:t>
            </a:r>
            <a:r>
              <a:rPr lang="en-US" sz="2800" b="0" dirty="0">
                <a:latin typeface="Times New Roman" pitchFamily="18" charset="0"/>
                <a:cs typeface="Times New Roman" pitchFamily="18" charset="0"/>
              </a:rPr>
              <a:t>monitoring </a:t>
            </a:r>
            <a:r>
              <a:rPr lang="en-US" sz="2800" b="0" dirty="0" smtClean="0">
                <a:latin typeface="Times New Roman" pitchFamily="18" charset="0"/>
                <a:cs typeface="Times New Roman" pitchFamily="18" charset="0"/>
              </a:rPr>
              <a:t>tests </a:t>
            </a:r>
            <a:endParaRPr lang="en-US" sz="2800" b="0" dirty="0">
              <a:latin typeface="Times New Roman" pitchFamily="18" charset="0"/>
              <a:cs typeface="Times New Roman" pitchFamily="18" charset="0"/>
            </a:endParaRP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Strengthening culture of  evaluation</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Promoting high performance for all</a:t>
            </a:r>
            <a:r>
              <a:rPr lang="en-US" sz="2800" b="0" dirty="0">
                <a:latin typeface="Times New Roman" pitchFamily="18" charset="0"/>
                <a:cs typeface="Times New Roman" pitchFamily="18" charset="0"/>
              </a:rPr>
              <a:t> </a:t>
            </a:r>
            <a:r>
              <a:rPr lang="en-US" sz="2800" b="0" dirty="0" smtClean="0">
                <a:latin typeface="Times New Roman" pitchFamily="18" charset="0"/>
                <a:cs typeface="Times New Roman" pitchFamily="18" charset="0"/>
              </a:rPr>
              <a:t>students</a:t>
            </a:r>
          </a:p>
          <a:p>
            <a:pPr marL="457200" indent="-457200">
              <a:buFont typeface="Wingdings" panose="05000000000000000000" pitchFamily="2" charset="2"/>
              <a:buChar char="v"/>
            </a:pPr>
            <a:r>
              <a:rPr lang="en-US" sz="2800" b="0" dirty="0" smtClean="0">
                <a:latin typeface="Times New Roman" pitchFamily="18" charset="0"/>
                <a:cs typeface="Times New Roman" pitchFamily="18" charset="0"/>
              </a:rPr>
              <a:t>Promoting high equity education in classes</a:t>
            </a:r>
          </a:p>
        </p:txBody>
      </p:sp>
    </p:spTree>
    <p:extLst>
      <p:ext uri="{BB962C8B-B14F-4D97-AF65-F5344CB8AC3E}">
        <p14:creationId xmlns:p14="http://schemas.microsoft.com/office/powerpoint/2010/main" val="2023530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6858000" cy="548640"/>
          </a:xfrm>
        </p:spPr>
        <p:txBody>
          <a:bodyPr/>
          <a:lstStyle/>
          <a:p>
            <a:pPr algn="ctr"/>
            <a:r>
              <a:rPr lang="en-US" sz="3200" b="1" cap="none" dirty="0" smtClean="0">
                <a:latin typeface="Times New Roman" pitchFamily="18" charset="0"/>
                <a:cs typeface="Times New Roman" pitchFamily="18" charset="0"/>
              </a:rPr>
              <a:t>Establish Learning Goals</a:t>
            </a:r>
            <a:endParaRPr lang="en-US" sz="3200" b="1" cap="none" dirty="0">
              <a:latin typeface="Times New Roman" pitchFamily="18" charset="0"/>
              <a:cs typeface="Times New Roman" pitchFamily="18" charset="0"/>
            </a:endParaRPr>
          </a:p>
        </p:txBody>
      </p:sp>
      <p:sp>
        <p:nvSpPr>
          <p:cNvPr id="3" name="Content Placeholder 2"/>
          <p:cNvSpPr>
            <a:spLocks noGrp="1"/>
          </p:cNvSpPr>
          <p:nvPr>
            <p:ph idx="1"/>
          </p:nvPr>
        </p:nvSpPr>
        <p:spPr>
          <a:xfrm>
            <a:off x="822960" y="1100629"/>
            <a:ext cx="7520940" cy="2937972"/>
          </a:xfrm>
        </p:spPr>
        <p:txBody>
          <a:bodyPr>
            <a:normAutofit/>
          </a:bodyPr>
          <a:lstStyle/>
          <a:p>
            <a:pPr>
              <a:buFont typeface="Wingdings" panose="05000000000000000000" pitchFamily="2" charset="2"/>
              <a:buChar char="v"/>
            </a:pPr>
            <a:r>
              <a:rPr lang="en-US" sz="2800" b="0" dirty="0" smtClean="0">
                <a:latin typeface="Times New Roman" pitchFamily="18" charset="0"/>
                <a:cs typeface="Times New Roman" pitchFamily="18" charset="0"/>
              </a:rPr>
              <a:t>Writing goals on boards for everybody to read</a:t>
            </a:r>
          </a:p>
          <a:p>
            <a:pPr>
              <a:buFont typeface="Wingdings" panose="05000000000000000000" pitchFamily="2" charset="2"/>
              <a:buChar char="v"/>
            </a:pPr>
            <a:r>
              <a:rPr lang="en-US" sz="2800" b="0" dirty="0" smtClean="0">
                <a:latin typeface="Times New Roman" pitchFamily="18" charset="0"/>
                <a:cs typeface="Times New Roman" pitchFamily="18" charset="0"/>
              </a:rPr>
              <a:t>Writing goals on assignments to allow students access</a:t>
            </a:r>
          </a:p>
          <a:p>
            <a:pPr>
              <a:buFont typeface="Wingdings" panose="05000000000000000000" pitchFamily="2" charset="2"/>
              <a:buChar char="v"/>
            </a:pPr>
            <a:r>
              <a:rPr lang="en-US" sz="2800" b="0" dirty="0" smtClean="0">
                <a:latin typeface="Times New Roman" pitchFamily="18" charset="0"/>
                <a:cs typeface="Times New Roman" pitchFamily="18" charset="0"/>
              </a:rPr>
              <a:t>Verbal communication of goals to students</a:t>
            </a:r>
          </a:p>
          <a:p>
            <a:pPr>
              <a:buFont typeface="Wingdings" panose="05000000000000000000" pitchFamily="2" charset="2"/>
              <a:buChar char="v"/>
            </a:pPr>
            <a:r>
              <a:rPr lang="en-US" sz="2800" b="0" dirty="0" smtClean="0">
                <a:latin typeface="Times New Roman" pitchFamily="18" charset="0"/>
                <a:cs typeface="Times New Roman" pitchFamily="18" charset="0"/>
              </a:rPr>
              <a:t>Carrying out lessons for achieving goals</a:t>
            </a:r>
          </a:p>
        </p:txBody>
      </p:sp>
    </p:spTree>
    <p:extLst>
      <p:ext uri="{BB962C8B-B14F-4D97-AF65-F5344CB8AC3E}">
        <p14:creationId xmlns:p14="http://schemas.microsoft.com/office/powerpoint/2010/main" val="116004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5273040" cy="548640"/>
          </a:xfrm>
        </p:spPr>
        <p:txBody>
          <a:bodyPr/>
          <a:lstStyle/>
          <a:p>
            <a:pPr algn="ctr"/>
            <a:r>
              <a:rPr lang="en-US" sz="3200" b="1" cap="none" dirty="0" smtClean="0">
                <a:latin typeface="Times New Roman" pitchFamily="18" charset="0"/>
                <a:cs typeface="Times New Roman" pitchFamily="18" charset="0"/>
              </a:rPr>
              <a:t>Identifying Quality Work</a:t>
            </a:r>
            <a:endParaRPr lang="en-US" sz="3200" b="1" cap="none" dirty="0">
              <a:latin typeface="Times New Roman" pitchFamily="18" charset="0"/>
              <a:cs typeface="Times New Roman" pitchFamily="18" charset="0"/>
            </a:endParaRPr>
          </a:p>
        </p:txBody>
      </p:sp>
      <p:sp>
        <p:nvSpPr>
          <p:cNvPr id="3" name="Content Placeholder 2"/>
          <p:cNvSpPr>
            <a:spLocks noGrp="1"/>
          </p:cNvSpPr>
          <p:nvPr>
            <p:ph idx="1"/>
          </p:nvPr>
        </p:nvSpPr>
        <p:spPr>
          <a:xfrm>
            <a:off x="822960" y="1100629"/>
            <a:ext cx="7520940" cy="2480772"/>
          </a:xfrm>
        </p:spPr>
        <p:txBody>
          <a:bodyPr>
            <a:normAutofit/>
          </a:bodyPr>
          <a:lstStyle/>
          <a:p>
            <a:pPr>
              <a:buFont typeface="Wingdings" panose="05000000000000000000" pitchFamily="2" charset="2"/>
              <a:buChar char="v"/>
            </a:pPr>
            <a:r>
              <a:rPr lang="en-US" sz="2800" b="0" dirty="0" smtClean="0">
                <a:latin typeface="Times New Roman" pitchFamily="18" charset="0"/>
                <a:cs typeface="Times New Roman" pitchFamily="18" charset="0"/>
              </a:rPr>
              <a:t>Build many discussion opportunities</a:t>
            </a:r>
          </a:p>
          <a:p>
            <a:pPr>
              <a:buFont typeface="Wingdings" panose="05000000000000000000" pitchFamily="2" charset="2"/>
              <a:buChar char="v"/>
            </a:pPr>
            <a:r>
              <a:rPr lang="en-US" sz="2800" b="0" dirty="0" smtClean="0">
                <a:latin typeface="Times New Roman" pitchFamily="18" charset="0"/>
                <a:cs typeface="Times New Roman" pitchFamily="18" charset="0"/>
              </a:rPr>
              <a:t>Prepare team for all students</a:t>
            </a:r>
          </a:p>
          <a:p>
            <a:pPr>
              <a:buFont typeface="Wingdings" panose="05000000000000000000" pitchFamily="2" charset="2"/>
              <a:buChar char="v"/>
            </a:pPr>
            <a:r>
              <a:rPr lang="en-US" sz="2800" b="0" dirty="0" smtClean="0">
                <a:latin typeface="Times New Roman" pitchFamily="18" charset="0"/>
                <a:cs typeface="Times New Roman" pitchFamily="18" charset="0"/>
              </a:rPr>
              <a:t>Minimize free riding opportunities</a:t>
            </a:r>
          </a:p>
          <a:p>
            <a:pPr>
              <a:buFont typeface="Wingdings" panose="05000000000000000000" pitchFamily="2" charset="2"/>
              <a:buChar char="v"/>
            </a:pPr>
            <a:r>
              <a:rPr lang="en-US" sz="2800" b="0" dirty="0" smtClean="0">
                <a:latin typeface="Times New Roman" pitchFamily="18" charset="0"/>
                <a:cs typeface="Times New Roman" pitchFamily="18" charset="0"/>
              </a:rPr>
              <a:t>Strengthen expertise that exists in schools</a:t>
            </a:r>
          </a:p>
          <a:p>
            <a:pPr>
              <a:buFont typeface="Wingdings" panose="05000000000000000000" pitchFamily="2" charset="2"/>
              <a:buChar char="v"/>
            </a:pPr>
            <a:endParaRPr lang="en-US" sz="2800" b="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271040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305800" cy="548640"/>
          </a:xfrm>
        </p:spPr>
        <p:txBody>
          <a:bodyPr/>
          <a:lstStyle/>
          <a:p>
            <a:pPr algn="ctr"/>
            <a:r>
              <a:rPr lang="en-US" b="1" cap="none" dirty="0" smtClean="0">
                <a:latin typeface="Times New Roman" pitchFamily="18" charset="0"/>
                <a:cs typeface="Times New Roman" pitchFamily="18" charset="0"/>
              </a:rPr>
              <a:t>Assessment of Results Across Multiple Content Areas</a:t>
            </a:r>
            <a:endParaRPr lang="en-US" b="1" cap="none" dirty="0">
              <a:latin typeface="Times New Roman" pitchFamily="18" charset="0"/>
              <a:cs typeface="Times New Roman" pitchFamily="18" charset="0"/>
            </a:endParaRPr>
          </a:p>
        </p:txBody>
      </p:sp>
      <p:sp>
        <p:nvSpPr>
          <p:cNvPr id="3" name="Content Placeholder 2"/>
          <p:cNvSpPr>
            <a:spLocks noGrp="1"/>
          </p:cNvSpPr>
          <p:nvPr>
            <p:ph idx="1"/>
          </p:nvPr>
        </p:nvSpPr>
        <p:spPr>
          <a:xfrm>
            <a:off x="822960" y="1100628"/>
            <a:ext cx="7520940" cy="2556971"/>
          </a:xfrm>
        </p:spPr>
        <p:txBody>
          <a:bodyPr>
            <a:normAutofit/>
          </a:bodyPr>
          <a:lstStyle/>
          <a:p>
            <a:pPr>
              <a:buFont typeface="Wingdings" panose="05000000000000000000" pitchFamily="2" charset="2"/>
              <a:buChar char="v"/>
            </a:pPr>
            <a:r>
              <a:rPr lang="en-US" sz="2400" b="0" dirty="0" smtClean="0">
                <a:latin typeface="Times New Roman" pitchFamily="18" charset="0"/>
                <a:cs typeface="Times New Roman" pitchFamily="18" charset="0"/>
              </a:rPr>
              <a:t>Performance of formative assessment</a:t>
            </a:r>
          </a:p>
          <a:p>
            <a:pPr>
              <a:buFont typeface="Wingdings" panose="05000000000000000000" pitchFamily="2" charset="2"/>
              <a:buChar char="v"/>
            </a:pPr>
            <a:r>
              <a:rPr lang="en-US" sz="2400" b="0" dirty="0" smtClean="0">
                <a:latin typeface="Times New Roman" pitchFamily="18" charset="0"/>
                <a:cs typeface="Times New Roman" pitchFamily="18" charset="0"/>
              </a:rPr>
              <a:t>Creation of summative assessment</a:t>
            </a:r>
          </a:p>
          <a:p>
            <a:pPr>
              <a:buFont typeface="Wingdings" panose="05000000000000000000" pitchFamily="2" charset="2"/>
              <a:buChar char="v"/>
            </a:pPr>
            <a:r>
              <a:rPr lang="en-US" sz="2400" b="0" dirty="0" smtClean="0">
                <a:latin typeface="Times New Roman" pitchFamily="18" charset="0"/>
                <a:cs typeface="Times New Roman" pitchFamily="18" charset="0"/>
              </a:rPr>
              <a:t>Promote performance assessment</a:t>
            </a:r>
          </a:p>
          <a:p>
            <a:pPr>
              <a:buFont typeface="Wingdings" panose="05000000000000000000" pitchFamily="2" charset="2"/>
              <a:buChar char="v"/>
            </a:pPr>
            <a:r>
              <a:rPr lang="en-US" sz="2400" b="0" dirty="0" smtClean="0">
                <a:latin typeface="Times New Roman" pitchFamily="18" charset="0"/>
                <a:cs typeface="Times New Roman" pitchFamily="18" charset="0"/>
              </a:rPr>
              <a:t>Development of authentic assessment</a:t>
            </a:r>
          </a:p>
        </p:txBody>
      </p:sp>
    </p:spTree>
    <p:extLst>
      <p:ext uri="{BB962C8B-B14F-4D97-AF65-F5344CB8AC3E}">
        <p14:creationId xmlns:p14="http://schemas.microsoft.com/office/powerpoint/2010/main" val="1118846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cap="none" dirty="0" smtClean="0"/>
              <a:t>References</a:t>
            </a:r>
            <a:endParaRPr lang="en-US" sz="3600" b="1" cap="none" dirty="0"/>
          </a:p>
        </p:txBody>
      </p:sp>
      <p:sp>
        <p:nvSpPr>
          <p:cNvPr id="3" name="Content Placeholder 2"/>
          <p:cNvSpPr>
            <a:spLocks noGrp="1"/>
          </p:cNvSpPr>
          <p:nvPr>
            <p:ph idx="1"/>
          </p:nvPr>
        </p:nvSpPr>
        <p:spPr>
          <a:xfrm>
            <a:off x="152400" y="1100628"/>
            <a:ext cx="8839200" cy="3776172"/>
          </a:xfrm>
        </p:spPr>
        <p:txBody>
          <a:bodyPr>
            <a:noAutofit/>
          </a:bodyPr>
          <a:lstStyle/>
          <a:p>
            <a:r>
              <a:rPr lang="en-US" sz="1800" b="0" dirty="0">
                <a:latin typeface="Times New Roman" panose="02020603050405020304" pitchFamily="18" charset="0"/>
                <a:cs typeface="Times New Roman" pitchFamily="18" charset="0"/>
              </a:rPr>
              <a:t>Briz-Ponce, L., Pereira, A., Carvalho, L., Juanes-Méndez, J. A., &amp; García-Peñalvo, F. J. (2017). Learning with mobile technologies–Students’ behavior. </a:t>
            </a:r>
            <a:r>
              <a:rPr lang="en-US" sz="1800" b="0" i="1" dirty="0">
                <a:latin typeface="Times New Roman" pitchFamily="18" charset="0"/>
                <a:cs typeface="Times New Roman" pitchFamily="18" charset="0"/>
              </a:rPr>
              <a:t>Computers in Human Behavior</a:t>
            </a:r>
            <a:r>
              <a:rPr lang="en-US" sz="1800" b="0" dirty="0">
                <a:latin typeface="Times New Roman" pitchFamily="18" charset="0"/>
                <a:cs typeface="Times New Roman" pitchFamily="18" charset="0"/>
              </a:rPr>
              <a:t>, </a:t>
            </a:r>
            <a:r>
              <a:rPr lang="en-US" sz="1800" b="0" i="1" dirty="0">
                <a:latin typeface="Times New Roman" pitchFamily="18" charset="0"/>
                <a:cs typeface="Times New Roman" pitchFamily="18" charset="0"/>
              </a:rPr>
              <a:t>72</a:t>
            </a:r>
            <a:r>
              <a:rPr lang="en-US" sz="1800" b="0" dirty="0">
                <a:latin typeface="Times New Roman" pitchFamily="18" charset="0"/>
                <a:cs typeface="Times New Roman" pitchFamily="18" charset="0"/>
              </a:rPr>
              <a:t>, 612-620.</a:t>
            </a:r>
          </a:p>
          <a:p>
            <a:r>
              <a:rPr lang="en-US" sz="1800" b="0" dirty="0">
                <a:latin typeface="Times New Roman" pitchFamily="18" charset="0"/>
                <a:cs typeface="Times New Roman" pitchFamily="18" charset="0"/>
              </a:rPr>
              <a:t>Francis, J. (2017). The effects of technology on student motivation and engagement in classroom-based </a:t>
            </a:r>
            <a:r>
              <a:rPr lang="en-US" sz="1800" b="0" dirty="0" smtClean="0">
                <a:latin typeface="Times New Roman" pitchFamily="18" charset="0"/>
                <a:cs typeface="Times New Roman" pitchFamily="18" charset="0"/>
              </a:rPr>
              <a:t>learning. </a:t>
            </a:r>
          </a:p>
          <a:p>
            <a:r>
              <a:rPr lang="en-US" sz="1800" b="0" dirty="0" smtClean="0">
                <a:latin typeface="Times New Roman" pitchFamily="18" charset="0"/>
                <a:cs typeface="Times New Roman" pitchFamily="18" charset="0"/>
              </a:rPr>
              <a:t>Gardner</a:t>
            </a:r>
            <a:r>
              <a:rPr lang="en-US" sz="1800" b="0" dirty="0">
                <a:latin typeface="Times New Roman" pitchFamily="18" charset="0"/>
                <a:cs typeface="Times New Roman" pitchFamily="18" charset="0"/>
              </a:rPr>
              <a:t>, A. K., Kosemund, M., Hogg, D., Heymann, A., &amp; Martinez, J. (2017). Setting goals, not just roles: Improving teamwork through goal-focused debriefing</a:t>
            </a:r>
            <a:r>
              <a:rPr lang="en-US" sz="1800" b="0" dirty="0" smtClean="0">
                <a:latin typeface="Times New Roman" pitchFamily="18" charset="0"/>
                <a:cs typeface="Times New Roman" pitchFamily="18" charset="0"/>
              </a:rPr>
              <a:t>.</a:t>
            </a:r>
          </a:p>
          <a:p>
            <a:r>
              <a:rPr lang="en-US" sz="1800" b="0" dirty="0" smtClean="0">
                <a:latin typeface="Times New Roman" pitchFamily="18" charset="0"/>
                <a:cs typeface="Times New Roman" pitchFamily="18" charset="0"/>
              </a:rPr>
              <a:t>Moss</a:t>
            </a:r>
            <a:r>
              <a:rPr lang="en-US" sz="1800" b="0" dirty="0">
                <a:latin typeface="Times New Roman" pitchFamily="18" charset="0"/>
                <a:cs typeface="Times New Roman" pitchFamily="18" charset="0"/>
              </a:rPr>
              <a:t>, C. M., &amp; Brookhart, S. M. (2019). </a:t>
            </a:r>
            <a:r>
              <a:rPr lang="en-US" sz="1800" b="0" i="1" dirty="0">
                <a:latin typeface="Times New Roman" pitchFamily="18" charset="0"/>
                <a:cs typeface="Times New Roman" pitchFamily="18" charset="0"/>
              </a:rPr>
              <a:t>Advancing formative assessment in every classroom: A guide for instructional leaders</a:t>
            </a:r>
            <a:r>
              <a:rPr lang="en-US" sz="1800" b="0" dirty="0">
                <a:latin typeface="Times New Roman" pitchFamily="18" charset="0"/>
                <a:cs typeface="Times New Roman" pitchFamily="18" charset="0"/>
              </a:rPr>
              <a:t>. ASCD.</a:t>
            </a:r>
          </a:p>
          <a:p>
            <a:r>
              <a:rPr lang="en-US" sz="1800" b="0" dirty="0">
                <a:latin typeface="Times New Roman" pitchFamily="18" charset="0"/>
                <a:cs typeface="Times New Roman" pitchFamily="18" charset="0"/>
              </a:rPr>
              <a:t>Vaccaro, D. T., &amp; Sabella, L. D. (2018). Impact on Student Learning: Monitoring Student Progress. </a:t>
            </a:r>
            <a:r>
              <a:rPr lang="en-US" sz="1800" b="0" i="1" dirty="0">
                <a:latin typeface="Times New Roman" pitchFamily="18" charset="0"/>
                <a:cs typeface="Times New Roman" pitchFamily="18" charset="0"/>
              </a:rPr>
              <a:t>Journal of Practitioner Research</a:t>
            </a:r>
            <a:r>
              <a:rPr lang="en-US" sz="1800" b="0" dirty="0">
                <a:latin typeface="Times New Roman" pitchFamily="18" charset="0"/>
                <a:cs typeface="Times New Roman" pitchFamily="18" charset="0"/>
              </a:rPr>
              <a:t>, </a:t>
            </a:r>
            <a:r>
              <a:rPr lang="en-US" sz="1800" b="0" i="1" dirty="0">
                <a:latin typeface="Times New Roman" pitchFamily="18" charset="0"/>
                <a:cs typeface="Times New Roman" pitchFamily="18" charset="0"/>
              </a:rPr>
              <a:t>3</a:t>
            </a:r>
            <a:r>
              <a:rPr lang="en-US" sz="1800" b="0" dirty="0">
                <a:latin typeface="Times New Roman" pitchFamily="18" charset="0"/>
                <a:cs typeface="Times New Roman" pitchFamily="18" charset="0"/>
              </a:rPr>
              <a:t>(1), 5.</a:t>
            </a:r>
          </a:p>
          <a:p>
            <a:endParaRPr lang="en-US" sz="1800" b="0" dirty="0">
              <a:latin typeface="Times New Roman" pitchFamily="18" charset="0"/>
              <a:cs typeface="Times New Roman" pitchFamily="18" charset="0"/>
            </a:endParaRPr>
          </a:p>
        </p:txBody>
      </p:sp>
    </p:spTree>
    <p:extLst>
      <p:ext uri="{BB962C8B-B14F-4D97-AF65-F5344CB8AC3E}">
        <p14:creationId xmlns:p14="http://schemas.microsoft.com/office/powerpoint/2010/main" val="26715196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2831</TotalTime>
  <Words>1588</Words>
  <Application>Microsoft Office PowerPoint</Application>
  <PresentationFormat>On-screen Show (4:3)</PresentationFormat>
  <Paragraphs>81</Paragraphs>
  <Slides>12</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Franklin Gothic Book</vt:lpstr>
      <vt:lpstr>Franklin Gothic Medium</vt:lpstr>
      <vt:lpstr>Times New Roman</vt:lpstr>
      <vt:lpstr>Tunga</vt:lpstr>
      <vt:lpstr>Wingdings</vt:lpstr>
      <vt:lpstr>Angles</vt:lpstr>
      <vt:lpstr>   Best Practices Presentation   Student’s Name Department, University Course Number And Name Instructor’s Name Date   </vt:lpstr>
      <vt:lpstr> Encourage Motivation And Engagement</vt:lpstr>
      <vt:lpstr>Encourage Motivation And Engagement Cont’</vt:lpstr>
      <vt:lpstr>Communication Of Information</vt:lpstr>
      <vt:lpstr>Measuring The Performance Of The Communication Objectives</vt:lpstr>
      <vt:lpstr>Measuring The Performance Of The Communication Objectives Con’t</vt:lpstr>
      <vt:lpstr>Monitoring Student Progress</vt:lpstr>
      <vt:lpstr>Monitoring Student Progress Cont’</vt:lpstr>
      <vt:lpstr>Establish Learning Goals</vt:lpstr>
      <vt:lpstr>Identifying Quality Work</vt:lpstr>
      <vt:lpstr>Assessment of Results Across Multiple Content Areas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dc:creator>
  <cp:lastModifiedBy>Windows User</cp:lastModifiedBy>
  <cp:revision>476</cp:revision>
  <dcterms:created xsi:type="dcterms:W3CDTF">2017-03-06T17:33:03Z</dcterms:created>
  <dcterms:modified xsi:type="dcterms:W3CDTF">2020-12-07T02:20:33Z</dcterms:modified>
</cp:coreProperties>
</file>